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257" r:id="rId4"/>
    <p:sldId id="258" r:id="rId5"/>
    <p:sldId id="310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01" r:id="rId14"/>
    <p:sldId id="302" r:id="rId15"/>
    <p:sldId id="303" r:id="rId16"/>
    <p:sldId id="304" r:id="rId17"/>
    <p:sldId id="261" r:id="rId18"/>
    <p:sldId id="305" r:id="rId19"/>
    <p:sldId id="306" r:id="rId20"/>
    <p:sldId id="307" r:id="rId21"/>
    <p:sldId id="308" r:id="rId22"/>
    <p:sldId id="309" r:id="rId23"/>
    <p:sldId id="320" r:id="rId24"/>
    <p:sldId id="29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A93023-4A6B-4AF5-93DA-BEB9E0FA5A03}">
          <p14:sldIdLst>
            <p14:sldId id="256"/>
            <p14:sldId id="311"/>
            <p14:sldId id="257"/>
            <p14:sldId id="258"/>
            <p14:sldId id="310"/>
            <p14:sldId id="313"/>
            <p14:sldId id="314"/>
            <p14:sldId id="315"/>
            <p14:sldId id="316"/>
            <p14:sldId id="317"/>
            <p14:sldId id="318"/>
            <p14:sldId id="319"/>
            <p14:sldId id="301"/>
            <p14:sldId id="302"/>
            <p14:sldId id="303"/>
            <p14:sldId id="304"/>
            <p14:sldId id="261"/>
            <p14:sldId id="305"/>
            <p14:sldId id="306"/>
            <p14:sldId id="307"/>
            <p14:sldId id="308"/>
            <p14:sldId id="309"/>
            <p14:sldId id="320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0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84BDF-B60B-4C7D-B2F5-CD75E57DC21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9D310F-3941-41A7-91CD-08167FF1E280}">
      <dgm:prSet phldrT="[Текст]" custT="1"/>
      <dgm:spPr/>
      <dgm:t>
        <a:bodyPr/>
        <a:lstStyle/>
        <a:p>
          <a:r>
            <a:rPr lang="ru-RU" sz="4400" dirty="0" smtClean="0"/>
            <a:t>Цель:</a:t>
          </a:r>
          <a:endParaRPr lang="ru-RU" sz="4400" dirty="0"/>
        </a:p>
      </dgm:t>
    </dgm:pt>
    <dgm:pt modelId="{AE19CC8B-751E-4A4C-B87B-F0D0CD45FF20}" type="parTrans" cxnId="{AAD226A1-28E4-4742-B9CB-0EF40A8DC223}">
      <dgm:prSet/>
      <dgm:spPr/>
      <dgm:t>
        <a:bodyPr/>
        <a:lstStyle/>
        <a:p>
          <a:endParaRPr lang="ru-RU"/>
        </a:p>
      </dgm:t>
    </dgm:pt>
    <dgm:pt modelId="{D6D00DA8-8549-4BE8-84B5-01A7CB8CE739}" type="sibTrans" cxnId="{AAD226A1-28E4-4742-B9CB-0EF40A8DC223}">
      <dgm:prSet/>
      <dgm:spPr/>
      <dgm:t>
        <a:bodyPr/>
        <a:lstStyle/>
        <a:p>
          <a:endParaRPr lang="ru-RU"/>
        </a:p>
      </dgm:t>
    </dgm:pt>
    <dgm:pt modelId="{AA57BAAD-EA26-47A3-9FB5-8CD2C72E235C}">
      <dgm:prSet phldrT="[Текст]" custT="1"/>
      <dgm:spPr/>
      <dgm:t>
        <a:bodyPr/>
        <a:lstStyle/>
        <a:p>
          <a:r>
            <a:rPr lang="ru-RU" sz="1800" dirty="0" smtClean="0"/>
            <a:t>Создать условия для развития речи детей дошкольного возраста посредством дидактической игры. Повысить профессиональную компетентность в вопросах внедрения дидактических игр в современные технологии.</a:t>
          </a:r>
          <a:endParaRPr lang="ru-RU" sz="1800" dirty="0"/>
        </a:p>
      </dgm:t>
    </dgm:pt>
    <dgm:pt modelId="{EDFE496E-8D7C-44CB-881F-84B93A37B418}" type="parTrans" cxnId="{B0825D86-2AE8-4653-8F3C-39083930A70E}">
      <dgm:prSet/>
      <dgm:spPr/>
      <dgm:t>
        <a:bodyPr/>
        <a:lstStyle/>
        <a:p>
          <a:endParaRPr lang="ru-RU"/>
        </a:p>
      </dgm:t>
    </dgm:pt>
    <dgm:pt modelId="{291D6A64-45B4-4AF3-80C3-FFF19BFD9689}" type="sibTrans" cxnId="{B0825D86-2AE8-4653-8F3C-39083930A70E}">
      <dgm:prSet/>
      <dgm:spPr/>
      <dgm:t>
        <a:bodyPr/>
        <a:lstStyle/>
        <a:p>
          <a:endParaRPr lang="ru-RU"/>
        </a:p>
      </dgm:t>
    </dgm:pt>
    <dgm:pt modelId="{635D2490-6F43-4B5D-AC90-4F26D44A526D}">
      <dgm:prSet phldrT="[Текст]" custT="1"/>
      <dgm:spPr/>
      <dgm:t>
        <a:bodyPr/>
        <a:lstStyle/>
        <a:p>
          <a:r>
            <a:rPr lang="ru-RU" sz="4400" dirty="0" smtClean="0"/>
            <a:t>Задачи:</a:t>
          </a:r>
          <a:endParaRPr lang="ru-RU" sz="4400" dirty="0"/>
        </a:p>
      </dgm:t>
    </dgm:pt>
    <dgm:pt modelId="{D98B413E-6BD5-4062-8781-35E7C61E22F8}" type="parTrans" cxnId="{A958BC67-4983-464C-9AFA-484511D518C1}">
      <dgm:prSet/>
      <dgm:spPr/>
      <dgm:t>
        <a:bodyPr/>
        <a:lstStyle/>
        <a:p>
          <a:endParaRPr lang="ru-RU"/>
        </a:p>
      </dgm:t>
    </dgm:pt>
    <dgm:pt modelId="{04BF8604-1D65-4BE7-BEA4-CB4F4B8C0F14}" type="sibTrans" cxnId="{A958BC67-4983-464C-9AFA-484511D518C1}">
      <dgm:prSet/>
      <dgm:spPr/>
      <dgm:t>
        <a:bodyPr/>
        <a:lstStyle/>
        <a:p>
          <a:endParaRPr lang="ru-RU"/>
        </a:p>
      </dgm:t>
    </dgm:pt>
    <dgm:pt modelId="{4623DF6A-301D-4A57-8B22-F92EE58619B4}">
      <dgm:prSet phldrT="[Текст]" custT="1"/>
      <dgm:spPr/>
      <dgm:t>
        <a:bodyPr/>
        <a:lstStyle/>
        <a:p>
          <a:r>
            <a:rPr lang="ru-RU" sz="1600" dirty="0" smtClean="0"/>
            <a:t>Расширять представление о многообразии дидактических игр и пособий своими руками;</a:t>
          </a:r>
          <a:endParaRPr lang="ru-RU" sz="1600" dirty="0"/>
        </a:p>
      </dgm:t>
    </dgm:pt>
    <dgm:pt modelId="{F6A31A6F-D107-41D5-ACFA-AE63133AECE8}" type="sibTrans" cxnId="{997246A5-F58C-4645-80AD-6B3986D755AB}">
      <dgm:prSet/>
      <dgm:spPr/>
      <dgm:t>
        <a:bodyPr/>
        <a:lstStyle/>
        <a:p>
          <a:endParaRPr lang="ru-RU"/>
        </a:p>
      </dgm:t>
    </dgm:pt>
    <dgm:pt modelId="{7CFB453A-963C-449A-8995-878201D655A7}" type="parTrans" cxnId="{997246A5-F58C-4645-80AD-6B3986D755AB}">
      <dgm:prSet/>
      <dgm:spPr/>
      <dgm:t>
        <a:bodyPr/>
        <a:lstStyle/>
        <a:p>
          <a:endParaRPr lang="ru-RU"/>
        </a:p>
      </dgm:t>
    </dgm:pt>
    <dgm:pt modelId="{52E187BE-46C9-48F7-91F6-1E6CCAFBB38B}">
      <dgm:prSet custT="1"/>
      <dgm:spPr/>
      <dgm:t>
        <a:bodyPr/>
        <a:lstStyle/>
        <a:p>
          <a:r>
            <a:rPr lang="ru-RU" sz="1600" dirty="0" smtClean="0"/>
            <a:t>Формировать эстетический вкус, творчество, фантазию;</a:t>
          </a:r>
          <a:endParaRPr lang="ru-RU" sz="1600" dirty="0"/>
        </a:p>
      </dgm:t>
    </dgm:pt>
    <dgm:pt modelId="{CFB4FD5D-7F31-4F44-AC38-46836BF67E21}" type="parTrans" cxnId="{73AFBC37-E126-4AC0-94A8-07691DFBE3FB}">
      <dgm:prSet/>
      <dgm:spPr/>
      <dgm:t>
        <a:bodyPr/>
        <a:lstStyle/>
        <a:p>
          <a:endParaRPr lang="ru-RU"/>
        </a:p>
      </dgm:t>
    </dgm:pt>
    <dgm:pt modelId="{C8F19B14-3425-40E4-8347-673914F04B14}" type="sibTrans" cxnId="{73AFBC37-E126-4AC0-94A8-07691DFBE3FB}">
      <dgm:prSet/>
      <dgm:spPr/>
      <dgm:t>
        <a:bodyPr/>
        <a:lstStyle/>
        <a:p>
          <a:endParaRPr lang="ru-RU"/>
        </a:p>
      </dgm:t>
    </dgm:pt>
    <dgm:pt modelId="{BACBE3EE-9DB1-432A-AB53-D0C68B9C2472}">
      <dgm:prSet custT="1"/>
      <dgm:spPr/>
      <dgm:t>
        <a:bodyPr/>
        <a:lstStyle/>
        <a:p>
          <a:r>
            <a:rPr lang="ru-RU" sz="1600" dirty="0" smtClean="0"/>
            <a:t>Развивать ассоциативное мышление и любознательность, наблюдательность и воображение;</a:t>
          </a:r>
          <a:endParaRPr lang="ru-RU" sz="1600" dirty="0"/>
        </a:p>
      </dgm:t>
    </dgm:pt>
    <dgm:pt modelId="{94FE7111-FC08-4528-97A3-E099A5A927F1}" type="parTrans" cxnId="{49756CB5-604D-4772-BD4F-C45D28FA9A6E}">
      <dgm:prSet/>
      <dgm:spPr/>
      <dgm:t>
        <a:bodyPr/>
        <a:lstStyle/>
        <a:p>
          <a:endParaRPr lang="ru-RU"/>
        </a:p>
      </dgm:t>
    </dgm:pt>
    <dgm:pt modelId="{4F4D9BAD-EE30-4767-9608-DED5E5BEE1FC}" type="sibTrans" cxnId="{49756CB5-604D-4772-BD4F-C45D28FA9A6E}">
      <dgm:prSet/>
      <dgm:spPr/>
      <dgm:t>
        <a:bodyPr/>
        <a:lstStyle/>
        <a:p>
          <a:endParaRPr lang="ru-RU"/>
        </a:p>
      </dgm:t>
    </dgm:pt>
    <dgm:pt modelId="{0DF2A619-0FE9-45FB-8514-0A7BE783E053}">
      <dgm:prSet custT="1"/>
      <dgm:spPr/>
      <dgm:t>
        <a:bodyPr/>
        <a:lstStyle/>
        <a:p>
          <a:r>
            <a:rPr lang="ru-RU" sz="1600" dirty="0" smtClean="0"/>
            <a:t>Совершенствовать технические умения и навыки по изготовлению пособий и дидактических игр;</a:t>
          </a:r>
          <a:endParaRPr lang="ru-RU" sz="1600" dirty="0"/>
        </a:p>
      </dgm:t>
    </dgm:pt>
    <dgm:pt modelId="{557AC0C7-4E53-4A69-A4B7-DAD8D12C5CFC}" type="parTrans" cxnId="{5AA74B75-595A-4077-A7E0-65BC289301ED}">
      <dgm:prSet/>
      <dgm:spPr/>
      <dgm:t>
        <a:bodyPr/>
        <a:lstStyle/>
        <a:p>
          <a:endParaRPr lang="ru-RU"/>
        </a:p>
      </dgm:t>
    </dgm:pt>
    <dgm:pt modelId="{E6EF24AB-EB0B-435A-81E2-BD86A2AF9439}" type="sibTrans" cxnId="{5AA74B75-595A-4077-A7E0-65BC289301ED}">
      <dgm:prSet/>
      <dgm:spPr/>
      <dgm:t>
        <a:bodyPr/>
        <a:lstStyle/>
        <a:p>
          <a:endParaRPr lang="ru-RU"/>
        </a:p>
      </dgm:t>
    </dgm:pt>
    <dgm:pt modelId="{571DDC83-A68E-4589-BFA3-C615C4F1BAE5}">
      <dgm:prSet custT="1"/>
      <dgm:spPr/>
      <dgm:t>
        <a:bodyPr/>
        <a:lstStyle/>
        <a:p>
          <a:r>
            <a:rPr lang="ru-RU" sz="1600" dirty="0" smtClean="0"/>
            <a:t> Воспитывать художественный вкус и чувство гармонии.</a:t>
          </a:r>
          <a:endParaRPr lang="ru-RU" sz="1600" dirty="0"/>
        </a:p>
      </dgm:t>
    </dgm:pt>
    <dgm:pt modelId="{84AA7B2A-3BBC-4650-825A-6B3E59AA9E61}" type="parTrans" cxnId="{2A044B00-8318-4B1A-B282-5E641AB1F9AC}">
      <dgm:prSet/>
      <dgm:spPr/>
      <dgm:t>
        <a:bodyPr/>
        <a:lstStyle/>
        <a:p>
          <a:endParaRPr lang="ru-RU"/>
        </a:p>
      </dgm:t>
    </dgm:pt>
    <dgm:pt modelId="{2EBEC43F-7BE0-4020-9382-F50F4A83E65B}" type="sibTrans" cxnId="{2A044B00-8318-4B1A-B282-5E641AB1F9AC}">
      <dgm:prSet/>
      <dgm:spPr/>
      <dgm:t>
        <a:bodyPr/>
        <a:lstStyle/>
        <a:p>
          <a:endParaRPr lang="ru-RU"/>
        </a:p>
      </dgm:t>
    </dgm:pt>
    <dgm:pt modelId="{55FCF2D1-0BD7-4BFF-BCE8-B8209DE2A280}" type="pres">
      <dgm:prSet presAssocID="{F0F84BDF-B60B-4C7D-B2F5-CD75E57DC2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6AD4D8-2AEF-45D4-AC8A-304AD24706A5}" type="pres">
      <dgm:prSet presAssocID="{539D310F-3941-41A7-91CD-08167FF1E280}" presName="linNode" presStyleCnt="0"/>
      <dgm:spPr/>
    </dgm:pt>
    <dgm:pt modelId="{F8CD9B94-3A55-4BE6-B408-0E0108756916}" type="pres">
      <dgm:prSet presAssocID="{539D310F-3941-41A7-91CD-08167FF1E28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487DA-903D-41B3-B1ED-40E0EAE3B81E}" type="pres">
      <dgm:prSet presAssocID="{539D310F-3941-41A7-91CD-08167FF1E28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F571D-9D9D-4A21-BC6F-0D1951ABC314}" type="pres">
      <dgm:prSet presAssocID="{D6D00DA8-8549-4BE8-84B5-01A7CB8CE739}" presName="spacing" presStyleCnt="0"/>
      <dgm:spPr/>
    </dgm:pt>
    <dgm:pt modelId="{73941107-4DFB-4B49-97C8-9479997EFBC6}" type="pres">
      <dgm:prSet presAssocID="{635D2490-6F43-4B5D-AC90-4F26D44A526D}" presName="linNode" presStyleCnt="0"/>
      <dgm:spPr/>
    </dgm:pt>
    <dgm:pt modelId="{72E2356F-2B84-4291-9A98-DC77CDCBD658}" type="pres">
      <dgm:prSet presAssocID="{635D2490-6F43-4B5D-AC90-4F26D44A526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1B7BF-9C09-40CE-9DE6-B5CD01F9B3BB}" type="pres">
      <dgm:prSet presAssocID="{635D2490-6F43-4B5D-AC90-4F26D44A526D}" presName="childShp" presStyleLbl="bgAccFollowNode1" presStyleIdx="1" presStyleCnt="2" custLinFactNeighborX="3464" custLinFactNeighborY="-2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12605-E64E-4F69-8204-09E2D2257F62}" type="presOf" srcId="{AA57BAAD-EA26-47A3-9FB5-8CD2C72E235C}" destId="{B71487DA-903D-41B3-B1ED-40E0EAE3B81E}" srcOrd="0" destOrd="0" presId="urn:microsoft.com/office/officeart/2005/8/layout/vList6"/>
    <dgm:cxn modelId="{5AA74B75-595A-4077-A7E0-65BC289301ED}" srcId="{635D2490-6F43-4B5D-AC90-4F26D44A526D}" destId="{0DF2A619-0FE9-45FB-8514-0A7BE783E053}" srcOrd="3" destOrd="0" parTransId="{557AC0C7-4E53-4A69-A4B7-DAD8D12C5CFC}" sibTransId="{E6EF24AB-EB0B-435A-81E2-BD86A2AF9439}"/>
    <dgm:cxn modelId="{D7E6C3A0-18CF-4CED-AA2C-F40482CE3AF1}" type="presOf" srcId="{571DDC83-A68E-4589-BFA3-C615C4F1BAE5}" destId="{6FF1B7BF-9C09-40CE-9DE6-B5CD01F9B3BB}" srcOrd="0" destOrd="4" presId="urn:microsoft.com/office/officeart/2005/8/layout/vList6"/>
    <dgm:cxn modelId="{2A044B00-8318-4B1A-B282-5E641AB1F9AC}" srcId="{635D2490-6F43-4B5D-AC90-4F26D44A526D}" destId="{571DDC83-A68E-4589-BFA3-C615C4F1BAE5}" srcOrd="4" destOrd="0" parTransId="{84AA7B2A-3BBC-4650-825A-6B3E59AA9E61}" sibTransId="{2EBEC43F-7BE0-4020-9382-F50F4A83E65B}"/>
    <dgm:cxn modelId="{B0825D86-2AE8-4653-8F3C-39083930A70E}" srcId="{539D310F-3941-41A7-91CD-08167FF1E280}" destId="{AA57BAAD-EA26-47A3-9FB5-8CD2C72E235C}" srcOrd="0" destOrd="0" parTransId="{EDFE496E-8D7C-44CB-881F-84B93A37B418}" sibTransId="{291D6A64-45B4-4AF3-80C3-FFF19BFD9689}"/>
    <dgm:cxn modelId="{7DCD01C0-8C52-420F-8F41-759AC80AB48E}" type="presOf" srcId="{BACBE3EE-9DB1-432A-AB53-D0C68B9C2472}" destId="{6FF1B7BF-9C09-40CE-9DE6-B5CD01F9B3BB}" srcOrd="0" destOrd="2" presId="urn:microsoft.com/office/officeart/2005/8/layout/vList6"/>
    <dgm:cxn modelId="{3869CF70-EDA2-4AE4-A357-CAF81163E4CC}" type="presOf" srcId="{52E187BE-46C9-48F7-91F6-1E6CCAFBB38B}" destId="{6FF1B7BF-9C09-40CE-9DE6-B5CD01F9B3BB}" srcOrd="0" destOrd="1" presId="urn:microsoft.com/office/officeart/2005/8/layout/vList6"/>
    <dgm:cxn modelId="{A958BC67-4983-464C-9AFA-484511D518C1}" srcId="{F0F84BDF-B60B-4C7D-B2F5-CD75E57DC212}" destId="{635D2490-6F43-4B5D-AC90-4F26D44A526D}" srcOrd="1" destOrd="0" parTransId="{D98B413E-6BD5-4062-8781-35E7C61E22F8}" sibTransId="{04BF8604-1D65-4BE7-BEA4-CB4F4B8C0F14}"/>
    <dgm:cxn modelId="{B496E066-10D3-441B-86E3-E3FCE636C200}" type="presOf" srcId="{0DF2A619-0FE9-45FB-8514-0A7BE783E053}" destId="{6FF1B7BF-9C09-40CE-9DE6-B5CD01F9B3BB}" srcOrd="0" destOrd="3" presId="urn:microsoft.com/office/officeart/2005/8/layout/vList6"/>
    <dgm:cxn modelId="{73AFBC37-E126-4AC0-94A8-07691DFBE3FB}" srcId="{635D2490-6F43-4B5D-AC90-4F26D44A526D}" destId="{52E187BE-46C9-48F7-91F6-1E6CCAFBB38B}" srcOrd="1" destOrd="0" parTransId="{CFB4FD5D-7F31-4F44-AC38-46836BF67E21}" sibTransId="{C8F19B14-3425-40E4-8347-673914F04B14}"/>
    <dgm:cxn modelId="{49756CB5-604D-4772-BD4F-C45D28FA9A6E}" srcId="{635D2490-6F43-4B5D-AC90-4F26D44A526D}" destId="{BACBE3EE-9DB1-432A-AB53-D0C68B9C2472}" srcOrd="2" destOrd="0" parTransId="{94FE7111-FC08-4528-97A3-E099A5A927F1}" sibTransId="{4F4D9BAD-EE30-4767-9608-DED5E5BEE1FC}"/>
    <dgm:cxn modelId="{95A89C2A-CCC2-4241-B5CE-9D99742CB1C0}" type="presOf" srcId="{4623DF6A-301D-4A57-8B22-F92EE58619B4}" destId="{6FF1B7BF-9C09-40CE-9DE6-B5CD01F9B3BB}" srcOrd="0" destOrd="0" presId="urn:microsoft.com/office/officeart/2005/8/layout/vList6"/>
    <dgm:cxn modelId="{DBDAD2D4-02CD-4B99-AA29-64545D9B9082}" type="presOf" srcId="{635D2490-6F43-4B5D-AC90-4F26D44A526D}" destId="{72E2356F-2B84-4291-9A98-DC77CDCBD658}" srcOrd="0" destOrd="0" presId="urn:microsoft.com/office/officeart/2005/8/layout/vList6"/>
    <dgm:cxn modelId="{997246A5-F58C-4645-80AD-6B3986D755AB}" srcId="{635D2490-6F43-4B5D-AC90-4F26D44A526D}" destId="{4623DF6A-301D-4A57-8B22-F92EE58619B4}" srcOrd="0" destOrd="0" parTransId="{7CFB453A-963C-449A-8995-878201D655A7}" sibTransId="{F6A31A6F-D107-41D5-ACFA-AE63133AECE8}"/>
    <dgm:cxn modelId="{D97AACFD-3DD6-4FB5-9A42-F13D7EA702D0}" type="presOf" srcId="{F0F84BDF-B60B-4C7D-B2F5-CD75E57DC212}" destId="{55FCF2D1-0BD7-4BFF-BCE8-B8209DE2A280}" srcOrd="0" destOrd="0" presId="urn:microsoft.com/office/officeart/2005/8/layout/vList6"/>
    <dgm:cxn modelId="{AAD226A1-28E4-4742-B9CB-0EF40A8DC223}" srcId="{F0F84BDF-B60B-4C7D-B2F5-CD75E57DC212}" destId="{539D310F-3941-41A7-91CD-08167FF1E280}" srcOrd="0" destOrd="0" parTransId="{AE19CC8B-751E-4A4C-B87B-F0D0CD45FF20}" sibTransId="{D6D00DA8-8549-4BE8-84B5-01A7CB8CE739}"/>
    <dgm:cxn modelId="{21B82015-A8F0-42F5-BDF0-8DE9B4DEF377}" type="presOf" srcId="{539D310F-3941-41A7-91CD-08167FF1E280}" destId="{F8CD9B94-3A55-4BE6-B408-0E0108756916}" srcOrd="0" destOrd="0" presId="urn:microsoft.com/office/officeart/2005/8/layout/vList6"/>
    <dgm:cxn modelId="{3AD0BEE4-A839-479A-ACC6-87A8C21BAE66}" type="presParOf" srcId="{55FCF2D1-0BD7-4BFF-BCE8-B8209DE2A280}" destId="{9E6AD4D8-2AEF-45D4-AC8A-304AD24706A5}" srcOrd="0" destOrd="0" presId="urn:microsoft.com/office/officeart/2005/8/layout/vList6"/>
    <dgm:cxn modelId="{D97F8F83-6D1F-404F-87AB-BC1C87776964}" type="presParOf" srcId="{9E6AD4D8-2AEF-45D4-AC8A-304AD24706A5}" destId="{F8CD9B94-3A55-4BE6-B408-0E0108756916}" srcOrd="0" destOrd="0" presId="urn:microsoft.com/office/officeart/2005/8/layout/vList6"/>
    <dgm:cxn modelId="{FCE5E7A9-5763-4D65-9FB7-B6041F1FCBA4}" type="presParOf" srcId="{9E6AD4D8-2AEF-45D4-AC8A-304AD24706A5}" destId="{B71487DA-903D-41B3-B1ED-40E0EAE3B81E}" srcOrd="1" destOrd="0" presId="urn:microsoft.com/office/officeart/2005/8/layout/vList6"/>
    <dgm:cxn modelId="{BA9D4503-CC47-4C18-8CEF-FDBF79644DF5}" type="presParOf" srcId="{55FCF2D1-0BD7-4BFF-BCE8-B8209DE2A280}" destId="{757F571D-9D9D-4A21-BC6F-0D1951ABC314}" srcOrd="1" destOrd="0" presId="urn:microsoft.com/office/officeart/2005/8/layout/vList6"/>
    <dgm:cxn modelId="{543B797F-124F-4E76-A76D-87DA50847138}" type="presParOf" srcId="{55FCF2D1-0BD7-4BFF-BCE8-B8209DE2A280}" destId="{73941107-4DFB-4B49-97C8-9479997EFBC6}" srcOrd="2" destOrd="0" presId="urn:microsoft.com/office/officeart/2005/8/layout/vList6"/>
    <dgm:cxn modelId="{82DDB686-809E-4285-92B4-9C927A7E12A3}" type="presParOf" srcId="{73941107-4DFB-4B49-97C8-9479997EFBC6}" destId="{72E2356F-2B84-4291-9A98-DC77CDCBD658}" srcOrd="0" destOrd="0" presId="urn:microsoft.com/office/officeart/2005/8/layout/vList6"/>
    <dgm:cxn modelId="{062FFA21-D949-4035-BB6F-E45A3507194B}" type="presParOf" srcId="{73941107-4DFB-4B49-97C8-9479997EFBC6}" destId="{6FF1B7BF-9C09-40CE-9DE6-B5CD01F9B3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487DA-903D-41B3-B1ED-40E0EAE3B81E}">
      <dsp:nvSpPr>
        <dsp:cNvPr id="0" name=""/>
        <dsp:cNvSpPr/>
      </dsp:nvSpPr>
      <dsp:spPr>
        <a:xfrm>
          <a:off x="4042409" y="780"/>
          <a:ext cx="6063615" cy="30427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Создать условия для развития речи детей дошкольного возраста посредством дидактической игры. Повысить профессиональную компетентность в вопросах внедрения дидактических игр в современные технологии.</a:t>
          </a:r>
          <a:endParaRPr lang="ru-RU" sz="1800" kern="1200" dirty="0"/>
        </a:p>
      </dsp:txBody>
      <dsp:txXfrm>
        <a:off x="4042409" y="381120"/>
        <a:ext cx="4922595" cy="2282041"/>
      </dsp:txXfrm>
    </dsp:sp>
    <dsp:sp modelId="{F8CD9B94-3A55-4BE6-B408-0E0108756916}">
      <dsp:nvSpPr>
        <dsp:cNvPr id="0" name=""/>
        <dsp:cNvSpPr/>
      </dsp:nvSpPr>
      <dsp:spPr>
        <a:xfrm>
          <a:off x="0" y="780"/>
          <a:ext cx="4042410" cy="3042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Цель:</a:t>
          </a:r>
          <a:endParaRPr lang="ru-RU" sz="4400" kern="1200" dirty="0"/>
        </a:p>
      </dsp:txBody>
      <dsp:txXfrm>
        <a:off x="148533" y="149313"/>
        <a:ext cx="3745344" cy="2745655"/>
      </dsp:txXfrm>
    </dsp:sp>
    <dsp:sp modelId="{6FF1B7BF-9C09-40CE-9DE6-B5CD01F9B3BB}">
      <dsp:nvSpPr>
        <dsp:cNvPr id="0" name=""/>
        <dsp:cNvSpPr/>
      </dsp:nvSpPr>
      <dsp:spPr>
        <a:xfrm>
          <a:off x="4042409" y="3273622"/>
          <a:ext cx="6063615" cy="30427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Расширять представление о многообразии дидактических игр и пособий своими руками;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Формировать эстетический вкус, творчество, фантазию;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Развивать ассоциативное мышление и любознательность, наблюдательность и воображение;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Совершенствовать технические умения и навыки по изготовлению пособий и дидактических игр;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Воспитывать художественный вкус и чувство гармонии.</a:t>
          </a:r>
          <a:endParaRPr lang="ru-RU" sz="1600" kern="1200" dirty="0"/>
        </a:p>
      </dsp:txBody>
      <dsp:txXfrm>
        <a:off x="4042409" y="3653962"/>
        <a:ext cx="4922595" cy="2282041"/>
      </dsp:txXfrm>
    </dsp:sp>
    <dsp:sp modelId="{72E2356F-2B84-4291-9A98-DC77CDCBD658}">
      <dsp:nvSpPr>
        <dsp:cNvPr id="0" name=""/>
        <dsp:cNvSpPr/>
      </dsp:nvSpPr>
      <dsp:spPr>
        <a:xfrm>
          <a:off x="0" y="3347773"/>
          <a:ext cx="4042410" cy="3042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Задачи:</a:t>
          </a:r>
          <a:endParaRPr lang="ru-RU" sz="4400" kern="1200" dirty="0"/>
        </a:p>
      </dsp:txBody>
      <dsp:txXfrm>
        <a:off x="148533" y="3496306"/>
        <a:ext cx="3745344" cy="2745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3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00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2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581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3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0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3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3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9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0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0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9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9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7A358-395A-4119-BFBD-67B854F127B8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5890F7-B58E-4C4A-A4E7-1FEFBB511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2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278" y="743536"/>
            <a:ext cx="8704599" cy="29444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комбинированного вида № 104»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78" y="1954470"/>
            <a:ext cx="9144000" cy="16557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«Дидактические игры-одно из средств воспитания и обучения детей»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11896" y="5469639"/>
            <a:ext cx="3814972" cy="505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 М.И.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061" y="712864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этап –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>
                <a:latin typeface="Times New Roman" panose="02020603050405020304" pitchFamily="18" charset="0"/>
              </a:rPr>
              <a:t>Творческий отчёт по теме «Использование дидактических игр в жизни детей».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61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xmlns="" id="{B8C5563B-91EF-4087-8E13-A0BD530EA91A}"/>
              </a:ext>
            </a:extLst>
          </p:cNvPr>
          <p:cNvSpPr txBox="1">
            <a:spLocks/>
          </p:cNvSpPr>
          <p:nvPr/>
        </p:nvSpPr>
        <p:spPr>
          <a:xfrm>
            <a:off x="2630871" y="443952"/>
            <a:ext cx="7886700" cy="13255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544" y="1400181"/>
            <a:ext cx="81671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 Развиваются операции мышления: анализ, синтез, сравнение, абстрагирование, обобщение, классификация,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 Развивается способность к воображению;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 Проявляют интерес к занятиям;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 Возрастает речевая активность детей в разных видах деятельности.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02F1F15-B074-4659-B159-728594FCC317}"/>
              </a:ext>
            </a:extLst>
          </p:cNvPr>
          <p:cNvSpPr/>
          <p:nvPr/>
        </p:nvSpPr>
        <p:spPr>
          <a:xfrm>
            <a:off x="386117" y="556197"/>
            <a:ext cx="87736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родителей: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родительского опыта приемам взаимодействия и сотрудничества с ребенком в семье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при выборе игр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педагогов: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•Систематизировать и углубить знания педагогов по теме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2629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работы на </a:t>
            </a:r>
            <a:r>
              <a:rPr lang="ru-RU" dirty="0" smtClean="0"/>
              <a:t>2023-2024 </a:t>
            </a:r>
            <a:r>
              <a:rPr lang="ru-RU" dirty="0"/>
              <a:t>учебный год: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514023"/>
              </p:ext>
            </p:extLst>
          </p:nvPr>
        </p:nvGraphicFramePr>
        <p:xfrm>
          <a:off x="677688" y="1278845"/>
          <a:ext cx="10899268" cy="541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817"/>
                <a:gridCol w="2724817"/>
                <a:gridCol w="2724817"/>
                <a:gridCol w="27248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Сроки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Содержание работы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Практические выходы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684349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методической литературы.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май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845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К. Бондаренко. Дидактические игры в детском саду. Книга для воспитателя детского сада. – М. Просвещение, 2001.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845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П. Дзюба. «Дидактическая копилка воспитателя детского сада».- М. Феникс, 2008г.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статей, методики и технологий педагогов в Интернете.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Анализ изученной литературы  (в плане по самообразованию).</a:t>
                      </a:r>
                      <a:endParaRPr lang="ru-RU" sz="2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7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550030"/>
              </p:ext>
            </p:extLst>
          </p:nvPr>
        </p:nvGraphicFramePr>
        <p:xfrm>
          <a:off x="351288" y="0"/>
          <a:ext cx="11307312" cy="656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241"/>
                <a:gridCol w="2432957"/>
                <a:gridCol w="3639286"/>
                <a:gridCol w="2826828"/>
              </a:tblGrid>
              <a:tr h="5854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Сроки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Содержание работы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Практические выходы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731831"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Самореализация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апрель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мониторинг.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карт индивидуального развития.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57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оформление картотеки дидактических игр.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картотеки дидактических игр.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8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май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предметно - развивающей среды.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центра развития речи детей.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30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(16 ноября)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 для педагогов на педсовете: «Педагогические условия взаимодействия ДОУ с родителями по познавательно-речевому развитию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педсовете.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18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«Дидактические игры для детей младшего дошкольного возраста»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семинаре-практикуме.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5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499714"/>
              </p:ext>
            </p:extLst>
          </p:nvPr>
        </p:nvGraphicFramePr>
        <p:xfrm>
          <a:off x="334959" y="128530"/>
          <a:ext cx="11535912" cy="662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929"/>
                <a:gridCol w="2482144"/>
                <a:gridCol w="3712861"/>
                <a:gridCol w="2883978"/>
              </a:tblGrid>
              <a:tr h="6954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Сроки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Содержание работы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Практические выходы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869284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Самореализация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Отчёт о результатах работы по теме самообразования.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мониторинг.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итоговом педсовете.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81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детей с подвижными дидактическими играми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игровая деятельность.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9472"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детьми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дидактическими играми на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речи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игровая деятельность.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49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дидактическими играми и упражнениями на формирование математических представлений.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и самостоятельная игровая деятельность.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218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дидактическими играми по нравственному и трудовому воспитанию.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и самостоятельная игровая деятельность.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28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 на закрепление изученного материала.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и самостоятельная игровая деятельность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0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305018"/>
              </p:ext>
            </p:extLst>
          </p:nvPr>
        </p:nvGraphicFramePr>
        <p:xfrm>
          <a:off x="334957" y="128531"/>
          <a:ext cx="11857042" cy="691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353"/>
                <a:gridCol w="1342650"/>
                <a:gridCol w="3524454"/>
                <a:gridCol w="4984585"/>
              </a:tblGrid>
              <a:tr h="36390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Сроки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Содержание работы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Практические выходы</a:t>
                      </a:r>
                      <a:endParaRPr lang="ru-RU" sz="3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830958"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родителей «Что вы знаете о дидактических играх?» с целью выявления знаний родителей о дидактических играх, их значении в развитии ребёнка.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плана работы с родителями с целью повышения педагогической грамотности в вопросах развития и обучения своих детей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46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«Дидактические игры – что это такое?»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в уголке для любознательных родителей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0958">
                <a:tc vMerge="1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для родителей «Дидактические игры и упражнения для речевого развития  детей».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проведению мастер-класса (сбор информации, составление конспекта, подготовка материала и оборудования, подготовка перечня литературы и интернет-ресурсов для самостоятельного получения родителями дополнительной информации).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46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«Лучшая дидактическая игра своими руками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родителей к созданию дидактических игр своими руками.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93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Отчёт «Как мы играли и чему научились за год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информации к отчёту (сбор информации, фотографий).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4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55" y="2160589"/>
            <a:ext cx="8596668" cy="1320800"/>
          </a:xfrm>
        </p:spPr>
        <p:txBody>
          <a:bodyPr/>
          <a:lstStyle/>
          <a:p>
            <a:r>
              <a:rPr lang="ru-RU" dirty="0" smtClean="0"/>
              <a:t>ФОТООТЧЕТ о проделанной работе за 2023 - 2024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3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0332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91" y="3038446"/>
            <a:ext cx="7177177" cy="40371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167" y="4051898"/>
            <a:ext cx="4356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Времена года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64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" y="98875"/>
            <a:ext cx="6900332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04" y="2918910"/>
            <a:ext cx="7002826" cy="39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2" y="2116574"/>
            <a:ext cx="11806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Дидактические </a:t>
            </a:r>
            <a:r>
              <a:rPr lang="ru-RU" dirty="0"/>
              <a:t>игры занимают большое место в</a:t>
            </a:r>
          </a:p>
          <a:p>
            <a:pPr algn="just"/>
            <a:r>
              <a:rPr lang="ru-RU" dirty="0"/>
              <a:t>работе дошкольных учреждений. Они используются на занятиях и в самостоятельной</a:t>
            </a:r>
          </a:p>
          <a:p>
            <a:pPr algn="just"/>
            <a:r>
              <a:rPr lang="ru-RU" dirty="0"/>
              <a:t>деятельности детей.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дидактической игре учебные, познавательные задачи взаимосвязаны с игровыми,</a:t>
            </a:r>
          </a:p>
          <a:p>
            <a:pPr algn="just"/>
            <a:r>
              <a:rPr lang="ru-RU" dirty="0"/>
              <a:t>поэтому при организации игры следует особое внимание обращать на присутствие в</a:t>
            </a:r>
          </a:p>
          <a:p>
            <a:pPr algn="just"/>
            <a:r>
              <a:rPr lang="ru-RU" dirty="0"/>
              <a:t>занятиях элементов занимательности: поиска, </a:t>
            </a:r>
            <a:r>
              <a:rPr lang="ru-RU" dirty="0" err="1"/>
              <a:t>сюрпризности</a:t>
            </a:r>
            <a:r>
              <a:rPr lang="ru-RU" dirty="0"/>
              <a:t>, отгадывания и т. п.</a:t>
            </a:r>
          </a:p>
          <a:p>
            <a:pPr algn="just"/>
            <a:r>
              <a:rPr lang="ru-RU" dirty="0"/>
              <a:t>Если в процессе обучения систематически используются, разнообразные</a:t>
            </a:r>
          </a:p>
          <a:p>
            <a:pPr algn="just"/>
            <a:r>
              <a:rPr lang="ru-RU" dirty="0"/>
              <a:t>дидактические игры, то дети, особенно в старшем дошкольном возрасте, начинают</a:t>
            </a:r>
          </a:p>
          <a:p>
            <a:pPr algn="just"/>
            <a:r>
              <a:rPr lang="ru-RU" dirty="0"/>
              <a:t>самостоятельно организовывать этот вид игр: выбирают игру, контролируют</a:t>
            </a:r>
          </a:p>
          <a:p>
            <a:pPr algn="just"/>
            <a:r>
              <a:rPr lang="ru-RU" dirty="0"/>
              <a:t>выполнение правил и действий, оценивают поведение играющих. Поэтому</a:t>
            </a:r>
          </a:p>
          <a:p>
            <a:pPr algn="just"/>
            <a:r>
              <a:rPr lang="ru-RU" dirty="0"/>
              <a:t>дидактическая игра занимает важнейшее место в системе педагогических средств</a:t>
            </a:r>
          </a:p>
          <a:p>
            <a:pPr algn="just"/>
            <a:r>
              <a:rPr lang="ru-RU" dirty="0"/>
              <a:t>всестороннего воспитания детей.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235687" y="9051"/>
            <a:ext cx="4537822" cy="2007277"/>
            <a:chOff x="-107794" y="1236730"/>
            <a:chExt cx="4478512" cy="30427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10257" y="1236730"/>
              <a:ext cx="4042410" cy="30427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107794" y="1388687"/>
              <a:ext cx="4478512" cy="2738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4400" kern="1200" dirty="0" smtClean="0"/>
                <a:t>Актуальность:</a:t>
              </a:r>
              <a:endParaRPr lang="ru-RU" sz="4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81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0332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89" y="2645075"/>
            <a:ext cx="7489646" cy="42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0332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26" y="2833776"/>
            <a:ext cx="7154174" cy="40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8" y="-10319"/>
            <a:ext cx="6900332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27274" y="2550319"/>
            <a:ext cx="7683259" cy="43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10" y="1035269"/>
            <a:ext cx="8596668" cy="825062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Дидактическая игра помогает общению, она может способствовать передаче накопленного опыта, получению новых знаний, правильной оценке поступков, развитию навыков человека, его восприятия, памяти, мышления, воображения, эмоции</a:t>
            </a:r>
          </a:p>
        </p:txBody>
      </p:sp>
    </p:spTree>
    <p:extLst>
      <p:ext uri="{BB962C8B-B14F-4D97-AF65-F5344CB8AC3E}">
        <p14:creationId xmlns:p14="http://schemas.microsoft.com/office/powerpoint/2010/main" val="17967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932" y="2451370"/>
            <a:ext cx="9134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1479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038404"/>
              </p:ext>
            </p:extLst>
          </p:nvPr>
        </p:nvGraphicFramePr>
        <p:xfrm>
          <a:off x="331788" y="257175"/>
          <a:ext cx="10106025" cy="639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2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803" y="3266754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результате обучения по данной программе дети:</a:t>
            </a:r>
          </a:p>
          <a:p>
            <a:r>
              <a:rPr lang="ru-RU" dirty="0" smtClean="0"/>
              <a:t>научатся </a:t>
            </a:r>
            <a:r>
              <a:rPr lang="ru-RU" dirty="0"/>
              <a:t>различным приемам работы с бумагой;</a:t>
            </a:r>
          </a:p>
          <a:p>
            <a:r>
              <a:rPr lang="ru-RU" dirty="0" smtClean="0"/>
              <a:t>будут </a:t>
            </a:r>
            <a:r>
              <a:rPr lang="ru-RU" dirty="0"/>
              <a:t>знать основные геометрические понятия и базовые формы оригами;</a:t>
            </a:r>
          </a:p>
          <a:p>
            <a:r>
              <a:rPr lang="ru-RU" dirty="0" smtClean="0"/>
              <a:t>научатся </a:t>
            </a:r>
            <a:r>
              <a:rPr lang="ru-RU" dirty="0"/>
              <a:t>следовать устным инструкциям, создавать изделия оригами:</a:t>
            </a:r>
          </a:p>
          <a:p>
            <a:r>
              <a:rPr lang="ru-RU" dirty="0" smtClean="0"/>
              <a:t>будут </a:t>
            </a:r>
            <a:r>
              <a:rPr lang="ru-RU" dirty="0"/>
              <a:t>создавать композиции с изделиями, выполненными в технике оригами;</a:t>
            </a:r>
          </a:p>
          <a:p>
            <a:r>
              <a:rPr lang="ru-RU" dirty="0" smtClean="0"/>
              <a:t>разовьют </a:t>
            </a:r>
            <a:r>
              <a:rPr lang="ru-RU" dirty="0"/>
              <a:t>внимание, память, мышление, пространственное воображение; мелкую моторику рук и глазомер; художественный вкус, творческие способности и фантазию.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7373" y="-925451"/>
            <a:ext cx="562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312233" y="0"/>
            <a:ext cx="4042410" cy="3042721"/>
            <a:chOff x="0" y="780"/>
            <a:chExt cx="4042410" cy="304272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80"/>
              <a:ext cx="4042410" cy="30427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48533" y="780"/>
              <a:ext cx="3745344" cy="2745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dirty="0" smtClean="0"/>
                <a:t>Задачи работы </a:t>
              </a:r>
              <a:r>
                <a:rPr lang="ru-RU" sz="4000" b="1" dirty="0"/>
                <a:t>с детьми</a:t>
              </a:r>
              <a:r>
                <a:rPr lang="ru-RU" sz="4000" b="1" dirty="0" smtClean="0"/>
                <a:t>:</a:t>
              </a:r>
              <a:endParaRPr lang="ru-RU" sz="4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0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5489"/>
            <a:ext cx="25519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latin typeface="Arial" panose="020B0604020202020204" pitchFamily="34" charset="0"/>
              </a:rPr>
              <a:t>  </a:t>
            </a:r>
            <a:endParaRPr lang="ru-RU" altLang="ru-RU" sz="1000" b="1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8542" y="190763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Montserrat"/>
              </a:rPr>
              <a:t>•формирование 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родительской культуры в области воспитания и развития ребенка раннего возраста;</a:t>
            </a:r>
            <a:endParaRPr lang="ru-RU" dirty="0">
              <a:solidFill>
                <a:srgbClr val="000000"/>
              </a:solidFill>
              <a:latin typeface="Montserrat"/>
            </a:endParaRPr>
          </a:p>
          <a:p>
            <a:pPr algn="just" fontAlgn="base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Montserrat"/>
              </a:rPr>
              <a:t>• родители научатся создавать дома условия для игр по сенсорному развитию ребёнка и подбирать их;</a:t>
            </a:r>
            <a:endParaRPr lang="ru-RU" dirty="0">
              <a:solidFill>
                <a:srgbClr val="000000"/>
              </a:solidFill>
              <a:latin typeface="Montserrat"/>
            </a:endParaRPr>
          </a:p>
          <a:p>
            <a:pPr algn="just" fontAlgn="base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Montserrat"/>
              </a:rPr>
              <a:t>• родители будут заинтересованы в дальнейшем развитии своих детей.</a:t>
            </a:r>
            <a:endParaRPr lang="ru-RU" b="0" i="0" dirty="0">
              <a:solidFill>
                <a:srgbClr val="000000"/>
              </a:solidFill>
              <a:effectLst/>
              <a:latin typeface="Montserra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7599" y="1540441"/>
            <a:ext cx="4042410" cy="3042721"/>
            <a:chOff x="0" y="780"/>
            <a:chExt cx="4042410" cy="304272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780"/>
              <a:ext cx="4042410" cy="30427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48533" y="149313"/>
              <a:ext cx="3745344" cy="2745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Задачи работы с родителями:</a:t>
              </a:r>
              <a:endParaRPr lang="ru-RU" sz="4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37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542" y="20461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сплочение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родителей, детей и педагогов по вопросам интеллектуального развития;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PT Sans"/>
              </a:rPr>
              <a:t>оснащение предметно – развивающей образовательной среды дидактическими играми, пособиями, методическими разработками по развитию интеллектуальных способностей у детей старшего дошкольного возраста.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7599" y="1540441"/>
            <a:ext cx="4042410" cy="3042721"/>
            <a:chOff x="0" y="780"/>
            <a:chExt cx="4042410" cy="304272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780"/>
              <a:ext cx="4042410" cy="30427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48533" y="149313"/>
              <a:ext cx="3745344" cy="2745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kern="1200" dirty="0" smtClean="0"/>
                <a:t>Задачи работы с педагогами:</a:t>
              </a:r>
              <a:endParaRPr lang="ru-RU" sz="4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04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9976FF6-50E4-4373-8DD4-1656A13D0303}"/>
              </a:ext>
            </a:extLst>
          </p:cNvPr>
          <p:cNvSpPr/>
          <p:nvPr/>
        </p:nvSpPr>
        <p:spPr>
          <a:xfrm>
            <a:off x="0" y="1220376"/>
            <a:ext cx="105073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проекта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 </a:t>
            </a:r>
            <a:r>
              <a:rPr lang="ru-RU" sz="36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родители, педагоги</a:t>
            </a:r>
            <a:r>
              <a:rPr lang="ru-RU" sz="3600" b="1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 </a:t>
            </a:r>
            <a:r>
              <a:rPr lang="ru-RU" sz="36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долгосрочны</a:t>
            </a:r>
          </a:p>
          <a:p>
            <a:r>
              <a:rPr lang="ru-RU" sz="36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(2023-2024учебный год.)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702" y="437053"/>
            <a:ext cx="99427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этап –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организационный: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8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современных требований к содержанию и организации работы по сенсорному воспитанию детей раннего возраста в соответствие с ФГОСТ.</a:t>
            </a:r>
            <a:endParaRPr lang="ru-RU" sz="2800" dirty="0"/>
          </a:p>
          <a:p>
            <a:r>
              <a:rPr lang="ru-RU" sz="28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методик и технологий педагогов в интернете.</a:t>
            </a:r>
            <a:endParaRPr lang="ru-RU" sz="2800" dirty="0"/>
          </a:p>
          <a:p>
            <a:r>
              <a:rPr lang="ru-RU" sz="28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методической литературой по данной теме.</a:t>
            </a:r>
            <a:endParaRPr lang="ru-RU" sz="2800" dirty="0"/>
          </a:p>
          <a:p>
            <a:r>
              <a:rPr lang="ru-RU" sz="28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</a:rPr>
              <a:t>Планирование индивидуальной работы с детьми в форме увлекательной и содержательной деятельности.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64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37862"/>
            <a:ext cx="114562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этап – практический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Совместные игры на развитие умственного развития детей (мышления, внимания, воображения, усидчивости).</a:t>
            </a:r>
            <a:endParaRPr lang="ru-RU" sz="2400" dirty="0"/>
          </a:p>
          <a:p>
            <a:r>
              <a:rPr lang="ru-RU" sz="2400" dirty="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4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новых дидактических игр и пособий, своими руками и руками родителей.</a:t>
            </a:r>
            <a:endParaRPr lang="ru-RU" sz="2400" dirty="0"/>
          </a:p>
          <a:p>
            <a:r>
              <a:rPr lang="ru-RU" sz="24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 Консультация для родителей «Значение дидактической игры в жизни ребёнка».</a:t>
            </a:r>
            <a:endParaRPr lang="ru-RU" sz="2400" dirty="0"/>
          </a:p>
          <a:p>
            <a:r>
              <a:rPr lang="ru-RU" sz="24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 Пополнение картотеки дидактических игр и внесение новых игровых заданий.</a:t>
            </a:r>
            <a:endParaRPr lang="ru-RU" sz="2400" dirty="0"/>
          </a:p>
          <a:p>
            <a:r>
              <a:rPr lang="ru-RU" sz="24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 Составить картотеку игр – экспериментов с водой, снегом и т. д. </a:t>
            </a:r>
            <a:endParaRPr lang="ru-RU" sz="2400" dirty="0"/>
          </a:p>
          <a:p>
            <a:r>
              <a:rPr lang="ru-RU" sz="24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Оформление письменных консультаций в родительском уголке.  </a:t>
            </a:r>
            <a:endParaRPr lang="ru-RU" sz="2400" dirty="0"/>
          </a:p>
          <a:p>
            <a:r>
              <a:rPr lang="ru-RU" sz="24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Консультации и беседы (индивидуальные и коллективные). </a:t>
            </a:r>
            <a:endParaRPr lang="ru-RU" sz="2400" dirty="0"/>
          </a:p>
          <a:p>
            <a:r>
              <a:rPr lang="ru-RU" sz="24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Изготовление дидактических игр для развития мелкой мускулатуры, внимания. </a:t>
            </a:r>
            <a:endParaRPr lang="ru-RU" sz="2400" dirty="0"/>
          </a:p>
          <a:p>
            <a:r>
              <a:rPr lang="ru-RU" sz="24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Введение игровых приёмов в комплексы мероприятий по сенсорному развитию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утреннюю гимнастику, гимнастику после сна. </a:t>
            </a:r>
            <a:endParaRPr lang="ru-RU" sz="2400" dirty="0"/>
          </a:p>
          <a:p>
            <a:r>
              <a:rPr lang="ru-RU" sz="2400" dirty="0">
                <a:solidFill>
                  <a:srgbClr val="00000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       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Изготовление  и применение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лепбука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 в НОД.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31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</TotalTime>
  <Words>852</Words>
  <Application>Microsoft Office PowerPoint</Application>
  <PresentationFormat>Широкоэкранный</PresentationFormat>
  <Paragraphs>162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Montserrat</vt:lpstr>
      <vt:lpstr>PT Sans</vt:lpstr>
      <vt:lpstr>Symbol</vt:lpstr>
      <vt:lpstr>Times New Roman</vt:lpstr>
      <vt:lpstr>Trebuchet MS</vt:lpstr>
      <vt:lpstr>Wingdings 3</vt:lpstr>
      <vt:lpstr>Грань</vt:lpstr>
      <vt:lpstr>Муниципальное бюджетное дошкольное образовательное учреждение «Детский сад комбинированного вида № 104»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 на 2023-2024 учебный год:</vt:lpstr>
      <vt:lpstr>Презентация PowerPoint</vt:lpstr>
      <vt:lpstr>Презентация PowerPoint</vt:lpstr>
      <vt:lpstr>Презентация PowerPoint</vt:lpstr>
      <vt:lpstr>ФОТООТЧЕТ о проделанной работе за 2023 - 2024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Райнер</cp:lastModifiedBy>
  <cp:revision>40</cp:revision>
  <dcterms:created xsi:type="dcterms:W3CDTF">2022-11-27T09:58:54Z</dcterms:created>
  <dcterms:modified xsi:type="dcterms:W3CDTF">2024-02-04T19:59:03Z</dcterms:modified>
</cp:coreProperties>
</file>